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8" r:id="rId4"/>
    <p:sldId id="270" r:id="rId5"/>
    <p:sldId id="267" r:id="rId6"/>
    <p:sldId id="266" r:id="rId7"/>
    <p:sldId id="269" r:id="rId8"/>
    <p:sldId id="258" r:id="rId9"/>
    <p:sldId id="259" r:id="rId10"/>
    <p:sldId id="260" r:id="rId11"/>
    <p:sldId id="262" r:id="rId12"/>
    <p:sldId id="264" r:id="rId13"/>
    <p:sldId id="265" r:id="rId14"/>
    <p:sldId id="271" r:id="rId15"/>
    <p:sldId id="272" r:id="rId16"/>
    <p:sldId id="273" r:id="rId17"/>
    <p:sldId id="274" r:id="rId18"/>
    <p:sldId id="275" r:id="rId19"/>
    <p:sldId id="277" r:id="rId20"/>
    <p:sldId id="276" r:id="rId21"/>
    <p:sldId id="278" r:id="rId22"/>
    <p:sldId id="280" r:id="rId23"/>
    <p:sldId id="281" r:id="rId24"/>
    <p:sldId id="282" r:id="rId25"/>
    <p:sldId id="283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39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15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34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4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884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738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32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185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768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04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5B2BC1-4968-4D05-8C38-6B60498F037F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1FC73-B16C-41AB-A332-DB33A6B5C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790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023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Тема «Формирование социально-коммуникативной компетентности дошкольников через проектную деятельность (на примере проекта «Культура и традиции новогодних праздников разных стран»)»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3069" y="4734803"/>
            <a:ext cx="4421873" cy="1655762"/>
          </a:xfrm>
        </p:spPr>
        <p:txBody>
          <a:bodyPr>
            <a:noAutofit/>
          </a:bodyPr>
          <a:lstStyle/>
          <a:p>
            <a:pPr algn="l"/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Домнина Мария Сергеевна, воспитатель МОУ Детского сада № 1</a:t>
            </a:r>
          </a:p>
          <a:p>
            <a:pPr algn="l"/>
            <a:r>
              <a:rPr lang="ru-RU" sz="2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Адельшина</a:t>
            </a:r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Дания Тимуровна,  воспитатель МОУ Детского сада № 1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Актуальность темы проекта заключается в том, что многим детям будет интересно узнать историю возникновения праздника, узнать традиции празднования этого замечательного праздника в разных странах.</a:t>
            </a:r>
            <a:r>
              <a:rPr lang="ru-RU" sz="1400" b="0" i="0" dirty="0" smtClean="0">
                <a:solidFill>
                  <a:srgbClr val="212121"/>
                </a:solidFill>
                <a:effectLst/>
                <a:latin typeface="OpenSans"/>
              </a:rPr>
              <a:t> 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266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777923"/>
            <a:ext cx="10972800" cy="534824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i="0" u="sng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Методы проведения проекта:</a:t>
            </a:r>
            <a:endParaRPr lang="ru-RU" b="0" i="0" dirty="0" smtClean="0">
              <a:solidFill>
                <a:srgbClr val="212121"/>
              </a:solidFill>
              <a:effectLst/>
              <a:latin typeface="PT Sans Regular"/>
            </a:endParaRPr>
          </a:p>
          <a:p>
            <a:pPr marL="196850" marR="0" algn="just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Отбор информации в процессе анализа литературы и интернет ресурсов по выбранной тематике.</a:t>
            </a:r>
          </a:p>
          <a:p>
            <a:pPr marL="196850" marR="0" algn="just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Проведение сравнительного анализа исследуемых материалов.</a:t>
            </a:r>
          </a:p>
          <a:p>
            <a:pPr marL="196850" marR="0" algn="just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Обобщение полученной информации.</a:t>
            </a:r>
          </a:p>
          <a:p>
            <a:pPr marL="196850" marR="0" algn="just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Отбор иллюстрированного материала и тезисов для проведения презентации проекта и наглядно-демонстративного материала.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62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g-a.d-cd.net/266765cs-96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7767" y="55534"/>
            <a:ext cx="4476466" cy="674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25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Ретро-елка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761" y="1067938"/>
            <a:ext cx="3040543" cy="53874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53" y="2893326"/>
            <a:ext cx="2780288" cy="3707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234" y="274638"/>
            <a:ext cx="2821231" cy="37616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35" y="274638"/>
            <a:ext cx="1866616" cy="24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7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29010"/>
          </a:xfrm>
        </p:spPr>
        <p:txBody>
          <a:bodyPr/>
          <a:lstStyle/>
          <a:p>
            <a:r>
              <a:rPr lang="ru-RU" dirty="0" smtClean="0"/>
              <a:t>Новогодние открытки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43153" y="1263820"/>
            <a:ext cx="3308364" cy="24812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27385" y="1257149"/>
            <a:ext cx="3254991" cy="24412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1735" y="3701152"/>
            <a:ext cx="3153391" cy="23650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72808" y="663078"/>
            <a:ext cx="3107521" cy="23306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9" y="701948"/>
            <a:ext cx="3276391" cy="2457293"/>
          </a:xfrm>
          <a:prstGeom prst="rect">
            <a:avLst/>
          </a:prstGeom>
        </p:spPr>
      </p:pic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609600" y="6037050"/>
            <a:ext cx="10972800" cy="8911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26632" y="3560504"/>
            <a:ext cx="3314134" cy="24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6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Украшение елки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20514" y="761647"/>
            <a:ext cx="3896059" cy="29220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2187" y="1545589"/>
            <a:ext cx="5595607" cy="41967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1518" y="3136356"/>
            <a:ext cx="3896062" cy="292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5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Изучение дедов Морозов разных стран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038" y="846138"/>
            <a:ext cx="5297094" cy="39728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32" y="973268"/>
            <a:ext cx="3805484" cy="28541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84" y="3827381"/>
            <a:ext cx="3554055" cy="266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5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Творческие работы</a:t>
            </a:r>
            <a:br>
              <a:rPr lang="ru-RU" dirty="0" smtClean="0"/>
            </a:br>
            <a:r>
              <a:rPr lang="ru-RU" dirty="0" smtClean="0"/>
              <a:t>Гирлянда на елку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961" y="1709382"/>
            <a:ext cx="6438347" cy="4828761"/>
          </a:xfrm>
        </p:spPr>
      </p:pic>
    </p:spTree>
    <p:extLst>
      <p:ext uri="{BB962C8B-B14F-4D97-AF65-F5344CB8AC3E}">
        <p14:creationId xmlns:p14="http://schemas.microsoft.com/office/powerpoint/2010/main" val="207564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Снеговики на елку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30616" y="568913"/>
            <a:ext cx="5092344" cy="6789793"/>
          </a:xfrm>
        </p:spPr>
      </p:pic>
    </p:spTree>
    <p:extLst>
      <p:ext uri="{BB962C8B-B14F-4D97-AF65-F5344CB8AC3E}">
        <p14:creationId xmlns:p14="http://schemas.microsoft.com/office/powerpoint/2010/main" val="306992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Изготовление новогодней открытки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518" y="846138"/>
            <a:ext cx="6168789" cy="46265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91" y="2992756"/>
            <a:ext cx="2661598" cy="354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7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лако 3"/>
          <p:cNvSpPr/>
          <p:nvPr/>
        </p:nvSpPr>
        <p:spPr>
          <a:xfrm>
            <a:off x="1610436" y="1187355"/>
            <a:ext cx="8598089" cy="444917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7040" y="2060812"/>
            <a:ext cx="7519916" cy="2251880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0" i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Немало стран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0" i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и разный в них народ,</a:t>
            </a:r>
            <a:endParaRPr lang="ru-RU" sz="3600" b="0" i="0" dirty="0" smtClean="0">
              <a:solidFill>
                <a:srgbClr val="212121"/>
              </a:solidFill>
              <a:effectLst/>
              <a:latin typeface="PT Sans Regular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0" i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Везде по-разному встречают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0" i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Новый год!</a:t>
            </a:r>
            <a:endParaRPr lang="ru-RU" sz="3600" b="0" i="0" dirty="0" smtClean="0">
              <a:solidFill>
                <a:srgbClr val="212121"/>
              </a:solidFill>
              <a:effectLst/>
              <a:latin typeface="PT Sans Regular"/>
            </a:endParaRPr>
          </a:p>
          <a:p>
            <a:pPr algn="ctr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9546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Мини-доклады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804" y="274638"/>
            <a:ext cx="2809068" cy="374542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54" y="2239916"/>
            <a:ext cx="3196294" cy="42617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58149" y="1505601"/>
            <a:ext cx="5275701" cy="395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9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036928"/>
            <a:ext cx="3395478" cy="45259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4" y="2855926"/>
            <a:ext cx="10973751" cy="11461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5762" y="289287"/>
            <a:ext cx="5145470" cy="31397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2697" y="2567999"/>
            <a:ext cx="2966019" cy="395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4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</a:t>
            </a:r>
            <a:r>
              <a:rPr lang="en-US" dirty="0" smtClean="0"/>
              <a:t>:</a:t>
            </a:r>
            <a:r>
              <a:rPr lang="ru-RU" dirty="0"/>
              <a:t> </a:t>
            </a:r>
            <a:r>
              <a:rPr lang="ru-RU" dirty="0" smtClean="0"/>
              <a:t>Коллекция игрушек «Ретро-елка»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670" y="1028678"/>
            <a:ext cx="3174724" cy="5625202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07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Коллекция книг про Новый год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1659" y="846138"/>
            <a:ext cx="4278589" cy="570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Мини –музей </a:t>
            </a:r>
            <a:r>
              <a:rPr lang="ru-RU" dirty="0"/>
              <a:t>Н</a:t>
            </a:r>
            <a:r>
              <a:rPr lang="ru-RU" dirty="0" smtClean="0"/>
              <a:t>ового года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393" y="3738618"/>
            <a:ext cx="3954174" cy="28213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490" y="846138"/>
            <a:ext cx="6638988" cy="337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1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94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4273"/>
            <a:ext cx="10972800" cy="571477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0000"/>
                </a:solidFill>
                <a:latin typeface="Roboto"/>
              </a:rPr>
              <a:t>Проект: 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и традиции новогодних праздников разных стран»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07" y="1856095"/>
            <a:ext cx="9735403" cy="4242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Вид проекта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: Среднесрочный, познавательный.</a:t>
            </a:r>
          </a:p>
          <a:p>
            <a:pPr marL="0" indent="0">
              <a:buNone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Участники проекта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: Родители, воспитатели, дети старшего дошкольного возраста.</a:t>
            </a:r>
          </a:p>
          <a:p>
            <a:pPr marL="0" indent="0">
              <a:buNone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Цель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: Познакомить с историей развития праздника «Новый год» в разных странах.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. Развивать связную речь и творческое воображение. Воспитывать у детей желание поздравить близких, сделать для них приятное. Вызвать положительные эмоции.</a:t>
            </a:r>
            <a:endParaRPr lang="ru-RU" b="0" i="0" dirty="0" smtClean="0">
              <a:solidFill>
                <a:srgbClr val="000000"/>
              </a:solidFill>
              <a:effectLst/>
              <a:latin typeface="Roboto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60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409434"/>
            <a:ext cx="10972800" cy="5675788"/>
          </a:xfrm>
        </p:spPr>
        <p:txBody>
          <a:bodyPr/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u="sng" dirty="0">
                <a:solidFill>
                  <a:srgbClr val="212121"/>
                </a:solidFill>
                <a:latin typeface="Times New Roman" panose="02020603050405020304" pitchFamily="18" charset="0"/>
              </a:rPr>
              <a:t>Задачи</a:t>
            </a:r>
            <a:r>
              <a:rPr lang="ru-RU" sz="2500" b="1" u="sng" dirty="0" smtClean="0">
                <a:solidFill>
                  <a:srgbClr val="212121"/>
                </a:solidFill>
                <a:latin typeface="Times New Roman" panose="02020603050405020304" pitchFamily="18" charset="0"/>
              </a:rPr>
              <a:t>:</a:t>
            </a:r>
            <a:endParaRPr lang="ru-RU" sz="2500" dirty="0">
              <a:solidFill>
                <a:srgbClr val="212121"/>
              </a:solidFill>
              <a:latin typeface="PT Sans Regular"/>
            </a:endParaRPr>
          </a:p>
          <a:p>
            <a:pPr marL="425450" lvl="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историей  и традициями празднования Нового года в России.</a:t>
            </a:r>
          </a:p>
          <a:p>
            <a:pPr marL="425450" lvl="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новогодние традиции некоторых европейских стран.</a:t>
            </a:r>
          </a:p>
          <a:p>
            <a:pPr marL="425450" lvl="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сравнительный анализ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празднования Нового года в России и других странах.</a:t>
            </a:r>
          </a:p>
          <a:p>
            <a:pPr marL="425450" lvl="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братьями Деда Мороза, провести сравнительный анализ  между Дедом Морозом и Санта-Клаусом.</a:t>
            </a:r>
          </a:p>
          <a:p>
            <a:pPr marL="425450" lvl="0" algn="just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материал и изготовить учебные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наглядные пособия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25450" lvl="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над развитием самостоятельности, развивать умение ставить и решать задачи поискового и исследовательского характера, доступно и интересно излагать изученный материал и вести дискуссию. Научиться самостоятельно добывать знания, формировать умения и навыки исследовательской и творческой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   Создание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праздничной атмосферы, укрепление традиций</a:t>
            </a:r>
          </a:p>
          <a:p>
            <a:pPr marL="0" lv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творчество, фантазию, аккуратность, умение доводить дело до конца.</a:t>
            </a:r>
          </a:p>
          <a:p>
            <a:pPr marL="425450" lvl="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09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436728"/>
            <a:ext cx="10972800" cy="57440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Предполагаемый результат: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- Сформированные знания об истории праздника Новый год.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- Повышение интереса к истории Нового года в других странах</a:t>
            </a:r>
          </a:p>
          <a:p>
            <a:pPr marL="0" indent="0">
              <a:buNone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Предварительная работа: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- Поисковая работа по подбору литературы и иллюстраций.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- Составление мини-докладов о новогодних традициях других стран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- Загадывание загадок на новогоднюю тематику.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- Рассматривание иллюстраций, новогодних открыток.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- Чтение книг, заучивание стихотворений и песен о новогоднем празднике.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28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805219"/>
            <a:ext cx="10972800" cy="5320946"/>
          </a:xfrm>
        </p:spPr>
        <p:txBody>
          <a:bodyPr/>
          <a:lstStyle/>
          <a:p>
            <a:pPr marL="0" indent="0">
              <a:buNone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Работа с родителями: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- Консультация с родителями о домашней беседе родителей с детьми о традициях проведения семейного праздника Новый год.</a:t>
            </a:r>
          </a:p>
          <a:p>
            <a:pPr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Составление с детьми мини-докладов о новогодних традициях других стран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Roboto"/>
              </a:rPr>
              <a:t>Создание новогодней открытки</a:t>
            </a:r>
            <a:endParaRPr lang="ru-RU" b="0" i="0" dirty="0" smtClean="0">
              <a:solidFill>
                <a:srgbClr val="000000"/>
              </a:solidFill>
              <a:effectLst/>
              <a:latin typeface="Roboto"/>
            </a:endParaRPr>
          </a:p>
          <a:p>
            <a:endParaRPr lang="ru-RU" b="0" i="0" dirty="0" smtClean="0">
              <a:solidFill>
                <a:srgbClr val="000000"/>
              </a:solidFill>
              <a:effectLst/>
              <a:latin typeface="Roboto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77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376" y="341195"/>
            <a:ext cx="11132024" cy="63462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i="1" dirty="0" smtClean="0">
                <a:solidFill>
                  <a:srgbClr val="000000"/>
                </a:solidFill>
                <a:effectLst/>
                <a:latin typeface="Roboto"/>
              </a:rPr>
              <a:t>Этапы проекта:</a:t>
            </a:r>
            <a:endParaRPr lang="ru-RU" sz="1600" b="1" i="0" dirty="0" smtClean="0">
              <a:solidFill>
                <a:srgbClr val="000000"/>
              </a:solidFill>
              <a:effectLst/>
              <a:latin typeface="Roboto"/>
            </a:endParaRPr>
          </a:p>
          <a:p>
            <a:pPr marL="0" indent="0">
              <a:buNone/>
            </a:pPr>
            <a:r>
              <a:rPr lang="ru-RU" sz="16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Организационный: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Постановка проблемы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 изучение литературы </a:t>
            </a:r>
          </a:p>
          <a:p>
            <a:pPr marL="0" indent="0">
              <a:buNone/>
            </a:pPr>
            <a:r>
              <a:rPr lang="ru-RU" sz="16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Практический:</a:t>
            </a:r>
          </a:p>
          <a:p>
            <a:pPr marL="0" indent="0">
              <a:buNone/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Украшение елки</a:t>
            </a:r>
            <a:endParaRPr lang="ru-RU" sz="1600" b="0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Чтение сказок «Новогодние приключения Деда Мороза», «Щелкунчик и мышиный король», «Двенадцать месяцев», «Мороз Иванович», «Серебряное копытце», «Морозко»</a:t>
            </a:r>
          </a:p>
          <a:p>
            <a:pPr marL="0" indent="0">
              <a:buNone/>
            </a:pP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Изготовление новогодних открыток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Изготовление украшений на елку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Сбор материала для Мини-музея нового года и  коллекции «» Ретро елка»</a:t>
            </a:r>
            <a:endPara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Заучивание стихотворений и песен о новогоднем празднике.</a:t>
            </a:r>
          </a:p>
          <a:p>
            <a:pPr marL="0" indent="0">
              <a:buNone/>
            </a:pP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Загадывание загадок о новогоднем празднике </a:t>
            </a:r>
          </a:p>
          <a:p>
            <a:pPr marL="0" indent="0">
              <a:buNone/>
            </a:pP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Зачитывание «мини-докладов»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онсультация с родителями о домашней беседе родителей с детьми о традициях проведения семейного праздника Новый год</a:t>
            </a:r>
          </a:p>
          <a:p>
            <a:pPr marL="0" indent="0">
              <a:buNone/>
            </a:pPr>
            <a:r>
              <a:rPr lang="ru-RU" sz="16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Заключительный:</a:t>
            </a:r>
          </a:p>
          <a:p>
            <a:pPr marL="0" indent="0">
              <a:buNone/>
            </a:pPr>
            <a:r>
              <a:rPr lang="ru-RU" sz="16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проекта:</a:t>
            </a:r>
            <a:endPara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мини-музея Нового года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коллекции «Ретро елка» </a:t>
            </a:r>
            <a:endParaRPr lang="ru-RU" sz="16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052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166018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Новый Год - самый загадочный праздник, открывающий нам мир добрых сказок и волшебства. Этот праздник у нас ассоциируется со снегом, с пушистой, сверкающей елкой, морозцем, после которого так приятно очутиться в теплом, пахнущем хвоей доме, обязательным загадыванием желания на последнем, двенадцатом ударе часов.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10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531" y="781335"/>
            <a:ext cx="10472381" cy="4759656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b="0" i="0" dirty="0" smtClean="0">
              <a:solidFill>
                <a:srgbClr val="212121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212121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</a:rPr>
              <a:t>Новый год - поистине интернациональный праздник, но в разных странах его празднуют по-своему. А знаете ли вы, как отмечают Новый год в разных странах? Может и знаете, но не всё.</a:t>
            </a:r>
            <a:endParaRPr lang="ru-RU" b="0" i="0" dirty="0" smtClean="0">
              <a:solidFill>
                <a:srgbClr val="212121"/>
              </a:solidFill>
              <a:effectLst/>
              <a:latin typeface="PT Sans Regular"/>
            </a:endParaRP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462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K6eIUoyb_04L8vjiV5X4tw</Template>
  <TotalTime>809</TotalTime>
  <Words>493</Words>
  <Application>Microsoft Office PowerPoint</Application>
  <PresentationFormat>Широкоэкранный</PresentationFormat>
  <Paragraphs>77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OpenSans</vt:lpstr>
      <vt:lpstr>PT Sans Regular</vt:lpstr>
      <vt:lpstr>Roboto</vt:lpstr>
      <vt:lpstr>Times New Roman</vt:lpstr>
      <vt:lpstr>1_Тема Office</vt:lpstr>
      <vt:lpstr> Тема «Формирование социально-коммуникативной компетентности дошкольников через проектную деятельность (на примере проекта «Культура и традиции новогодних праздников разных стран»)»</vt:lpstr>
      <vt:lpstr>Презентация PowerPoint</vt:lpstr>
      <vt:lpstr>Проект: «Культура и традиции новогодних праздников разных стран»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Ретро-елка</vt:lpstr>
      <vt:lpstr>Новогодние открытки</vt:lpstr>
      <vt:lpstr>Украшение елки</vt:lpstr>
      <vt:lpstr>Изучение дедов Морозов разных стран</vt:lpstr>
      <vt:lpstr>Творческие работы Гирлянда на елку</vt:lpstr>
      <vt:lpstr>Снеговики на елку</vt:lpstr>
      <vt:lpstr>Изготовление новогодней открытки</vt:lpstr>
      <vt:lpstr>Мини-доклады</vt:lpstr>
      <vt:lpstr>Презентация PowerPoint</vt:lpstr>
      <vt:lpstr>Итог: Коллекция игрушек «Ретро-елка»</vt:lpstr>
      <vt:lpstr>Коллекция книг про Новый год </vt:lpstr>
      <vt:lpstr>Мини –музей Нового года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mvideo</dc:creator>
  <cp:lastModifiedBy>mvideo</cp:lastModifiedBy>
  <cp:revision>15</cp:revision>
  <dcterms:created xsi:type="dcterms:W3CDTF">2020-12-11T07:41:05Z</dcterms:created>
  <dcterms:modified xsi:type="dcterms:W3CDTF">2020-12-11T21:11:04Z</dcterms:modified>
</cp:coreProperties>
</file>